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1" r:id="rId4"/>
    <p:sldId id="270" r:id="rId5"/>
    <p:sldId id="284" r:id="rId6"/>
    <p:sldId id="285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1DBE-615B-4248-843E-6BA108AE73F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51FD2D-BA6A-41B9-BC6F-607135CE2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1DBE-615B-4248-843E-6BA108AE73F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D2D-BA6A-41B9-BC6F-607135CE2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1DBE-615B-4248-843E-6BA108AE73F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D2D-BA6A-41B9-BC6F-607135CE2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1DBE-615B-4248-843E-6BA108AE73F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51FD2D-BA6A-41B9-BC6F-607135CE2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1DBE-615B-4248-843E-6BA108AE73F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D2D-BA6A-41B9-BC6F-607135CE2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1DBE-615B-4248-843E-6BA108AE73F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D2D-BA6A-41B9-BC6F-607135CE2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1DBE-615B-4248-843E-6BA108AE73F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51FD2D-BA6A-41B9-BC6F-607135CE2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1DBE-615B-4248-843E-6BA108AE73F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D2D-BA6A-41B9-BC6F-607135CE2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1DBE-615B-4248-843E-6BA108AE73F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D2D-BA6A-41B9-BC6F-607135CE2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1DBE-615B-4248-843E-6BA108AE73F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D2D-BA6A-41B9-BC6F-607135CE2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1DBE-615B-4248-843E-6BA108AE73F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D2D-BA6A-41B9-BC6F-607135CE2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831DBE-615B-4248-843E-6BA108AE73F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51FD2D-BA6A-41B9-BC6F-607135CE2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ekanat@tolgas.r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whatsapp.com/IbLC3eGBXwPIqzF0k4KI6K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vgus.nauka@gmail.com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79512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График учебного процесса (на 2022/2023 </a:t>
            </a:r>
            <a:r>
              <a:rPr lang="ru-RU" sz="1600" dirty="0" err="1"/>
              <a:t>гг</a:t>
            </a:r>
            <a:r>
              <a:rPr lang="ru-RU" sz="1600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4339208" cy="51998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/>
              <a:t>В </a:t>
            </a:r>
            <a:r>
              <a:rPr lang="ru-RU" sz="2000" b="1" dirty="0"/>
              <a:t>1 семестре</a:t>
            </a:r>
            <a:r>
              <a:rPr lang="ru-RU" sz="2000" dirty="0"/>
              <a:t>:</a:t>
            </a:r>
          </a:p>
          <a:p>
            <a:pPr algn="ctr">
              <a:buNone/>
            </a:pPr>
            <a:r>
              <a:rPr lang="ru-RU" sz="2000" b="1" dirty="0"/>
              <a:t>Установочная сессия</a:t>
            </a:r>
            <a:r>
              <a:rPr lang="ru-RU" sz="2000" dirty="0"/>
              <a:t>:</a:t>
            </a:r>
          </a:p>
          <a:p>
            <a:pPr algn="ctr">
              <a:buNone/>
            </a:pPr>
            <a:r>
              <a:rPr lang="ru-RU" sz="2000" dirty="0"/>
              <a:t>С 01 ноября по 08 ноября 2022</a:t>
            </a:r>
          </a:p>
          <a:p>
            <a:pPr algn="ctr">
              <a:buNone/>
            </a:pPr>
            <a:r>
              <a:rPr lang="ru-RU" sz="2000" dirty="0"/>
              <a:t>С 21 ноября по 03 декабря 2022</a:t>
            </a:r>
          </a:p>
          <a:p>
            <a:pPr algn="ctr">
              <a:buNone/>
            </a:pPr>
            <a:endParaRPr lang="ru-RU" sz="2000" b="1" dirty="0"/>
          </a:p>
          <a:p>
            <a:pPr algn="ctr">
              <a:buNone/>
            </a:pPr>
            <a:r>
              <a:rPr lang="ru-RU" sz="2000" b="1" dirty="0"/>
              <a:t>Зачетно-экзаменационная</a:t>
            </a:r>
            <a:r>
              <a:rPr lang="ru-RU" sz="2000" dirty="0"/>
              <a:t> </a:t>
            </a:r>
            <a:r>
              <a:rPr lang="ru-RU" sz="2000" b="1" dirty="0"/>
              <a:t>сессия:</a:t>
            </a:r>
          </a:p>
          <a:p>
            <a:pPr algn="ctr">
              <a:buNone/>
            </a:pPr>
            <a:r>
              <a:rPr lang="ru-RU" sz="2000" dirty="0"/>
              <a:t>С 21 января по 28 января 2023</a:t>
            </a:r>
          </a:p>
          <a:p>
            <a:pPr algn="ctr">
              <a:buNone/>
            </a:pPr>
            <a:endParaRPr lang="ru-RU" sz="2000" dirty="0"/>
          </a:p>
          <a:p>
            <a:pPr algn="ctr">
              <a:buNone/>
            </a:pPr>
            <a:endParaRPr lang="ru-RU" sz="2000" dirty="0"/>
          </a:p>
          <a:p>
            <a:pPr algn="ctr">
              <a:buNone/>
            </a:pPr>
            <a:endParaRPr lang="ru-RU" sz="2000" dirty="0"/>
          </a:p>
          <a:p>
            <a:pPr algn="ctr">
              <a:buNone/>
            </a:pPr>
            <a:r>
              <a:rPr lang="ru-RU" sz="1700" dirty="0"/>
              <a:t>6 пара    17.45-18.30/</a:t>
            </a:r>
            <a:br>
              <a:rPr lang="ru-RU" sz="1700" dirty="0"/>
            </a:br>
            <a:r>
              <a:rPr lang="ru-RU" sz="1700" dirty="0"/>
              <a:t>          18.35-19.20</a:t>
            </a:r>
          </a:p>
          <a:p>
            <a:pPr algn="ctr">
              <a:buNone/>
            </a:pPr>
            <a:r>
              <a:rPr lang="ru-RU" sz="1700" dirty="0"/>
              <a:t>7 пара     19.30-20.15/</a:t>
            </a:r>
            <a:br>
              <a:rPr lang="ru-RU" sz="1700" dirty="0"/>
            </a:br>
            <a:r>
              <a:rPr lang="ru-RU" sz="1700" dirty="0"/>
              <a:t>            20.20-21.05</a:t>
            </a:r>
          </a:p>
          <a:p>
            <a:pPr algn="ctr">
              <a:buNone/>
            </a:pPr>
            <a:r>
              <a:rPr lang="ru-RU" sz="1700" dirty="0"/>
              <a:t>Суббота</a:t>
            </a:r>
          </a:p>
          <a:p>
            <a:pPr algn="ctr">
              <a:buNone/>
            </a:pPr>
            <a:r>
              <a:rPr lang="ru-RU" sz="1700" dirty="0">
                <a:latin typeface="Verdana"/>
              </a:rPr>
              <a:t>08.30-09.15/09.20-10.05</a:t>
            </a:r>
          </a:p>
          <a:p>
            <a:pPr algn="ctr">
              <a:buNone/>
            </a:pPr>
            <a:endParaRPr lang="ru-RU" sz="2000" dirty="0"/>
          </a:p>
          <a:p>
            <a:pPr algn="ctr">
              <a:buNone/>
            </a:pP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43400" cy="51998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/>
              <a:t>Во 2 семестре:</a:t>
            </a:r>
          </a:p>
          <a:p>
            <a:pPr algn="ctr">
              <a:buNone/>
            </a:pPr>
            <a:r>
              <a:rPr lang="ru-RU" sz="2000" b="1" dirty="0"/>
              <a:t>Установочная сессия:</a:t>
            </a:r>
          </a:p>
          <a:p>
            <a:pPr algn="ctr">
              <a:buNone/>
            </a:pPr>
            <a:r>
              <a:rPr lang="ru-RU" sz="2000" dirty="0"/>
              <a:t>С 27 февраля по 04 марта</a:t>
            </a:r>
          </a:p>
          <a:p>
            <a:pPr algn="ctr">
              <a:buNone/>
            </a:pPr>
            <a:r>
              <a:rPr lang="ru-RU" sz="2000" dirty="0"/>
              <a:t>С 03 апреля по 15 апреля</a:t>
            </a:r>
          </a:p>
          <a:p>
            <a:pPr algn="ctr">
              <a:buNone/>
            </a:pPr>
            <a:endParaRPr lang="ru-RU" sz="2000" dirty="0"/>
          </a:p>
          <a:p>
            <a:pPr algn="ctr">
              <a:buNone/>
            </a:pPr>
            <a:r>
              <a:rPr lang="ru-RU" sz="2000" b="1" dirty="0"/>
              <a:t>Зачетно-экзаменационная сессия </a:t>
            </a:r>
            <a:r>
              <a:rPr lang="ru-RU" sz="2000" dirty="0"/>
              <a:t>– </a:t>
            </a:r>
          </a:p>
          <a:p>
            <a:pPr algn="ctr">
              <a:buNone/>
            </a:pPr>
            <a:r>
              <a:rPr lang="ru-RU" sz="2000" dirty="0"/>
              <a:t>Согласно установленным срокам</a:t>
            </a:r>
          </a:p>
          <a:p>
            <a:pPr algn="ctr">
              <a:buNone/>
            </a:pPr>
            <a:r>
              <a:rPr lang="ru-RU" sz="2000" dirty="0"/>
              <a:t>(можно ознакомиться у специалистов Единого деканата, ЭИОС)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89F3C73-6FDC-4C6C-AF2B-D566E025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12" y="1026193"/>
            <a:ext cx="8811010" cy="1109534"/>
          </a:xfrm>
        </p:spPr>
        <p:txBody>
          <a:bodyPr>
            <a:normAutofit/>
          </a:bodyPr>
          <a:lstStyle/>
          <a:p>
            <a:r>
              <a:rPr lang="ru-RU" sz="2600" cap="none" dirty="0"/>
              <a:t>Доступ по ссылке </a:t>
            </a:r>
            <a:br>
              <a:rPr lang="ru-RU" sz="2600" cap="none" dirty="0"/>
            </a:br>
            <a:r>
              <a:rPr lang="en-US" sz="2600" cap="none" dirty="0"/>
              <a:t>https://www.tolgas.ru/sveden/education/eduaccred</a:t>
            </a:r>
            <a:endParaRPr lang="ru-RU" sz="2600" cap="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790A6E-18A8-4634-970B-B3C2DA460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99" y="2492896"/>
            <a:ext cx="7455002" cy="390548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1051E1A-5FD3-4317-BA6F-91A802E96BAD}"/>
              </a:ext>
            </a:extLst>
          </p:cNvPr>
          <p:cNvSpPr txBox="1">
            <a:spLocks/>
          </p:cNvSpPr>
          <p:nvPr/>
        </p:nvSpPr>
        <p:spPr>
          <a:xfrm>
            <a:off x="191242" y="155871"/>
            <a:ext cx="8686800" cy="84124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>
                <a:effectLst/>
              </a:rPr>
              <a:t>Информация о реализуемых образовательных программах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57829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</p:spPr>
        <p:txBody>
          <a:bodyPr/>
          <a:lstStyle/>
          <a:p>
            <a:pPr algn="ctr"/>
            <a:r>
              <a:rPr lang="ru-RU" dirty="0"/>
              <a:t>СПРАВКА-ВЫЗОВ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Справка-вызов </a:t>
            </a:r>
            <a:r>
              <a:rPr lang="ru-RU" dirty="0"/>
              <a:t>предоставляется: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- за месяц до начала сессии;</a:t>
            </a:r>
          </a:p>
          <a:p>
            <a:r>
              <a:rPr lang="ru-RU" dirty="0"/>
              <a:t>- на основании справки с места работы </a:t>
            </a:r>
          </a:p>
          <a:p>
            <a:pPr marL="0" indent="0" algn="ctr">
              <a:buNone/>
            </a:pPr>
            <a:r>
              <a:rPr lang="ru-RU" dirty="0"/>
              <a:t>( с точным наименованием предприятия);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dirty="0"/>
              <a:t>-выдается в день обращения, </a:t>
            </a:r>
            <a:r>
              <a:rPr lang="ru-RU" b="1" dirty="0"/>
              <a:t>лично</a:t>
            </a:r>
            <a:r>
              <a:rPr lang="ru-RU" dirty="0"/>
              <a:t> в </a:t>
            </a:r>
            <a:r>
              <a:rPr lang="ru-RU" dirty="0" err="1"/>
              <a:t>каб</a:t>
            </a:r>
            <a:r>
              <a:rPr lang="ru-RU" dirty="0"/>
              <a:t> Г-304</a:t>
            </a:r>
          </a:p>
          <a:p>
            <a:r>
              <a:rPr lang="ru-RU" dirty="0"/>
              <a:t>-заранее можно заказать:</a:t>
            </a:r>
          </a:p>
          <a:p>
            <a:pPr marL="0" indent="0">
              <a:buNone/>
            </a:pPr>
            <a:r>
              <a:rPr lang="ru-RU" dirty="0"/>
              <a:t>8(8482)229034</a:t>
            </a:r>
          </a:p>
          <a:p>
            <a:pPr marL="0" indent="0">
              <a:buNone/>
            </a:pPr>
            <a:r>
              <a:rPr lang="ru-RU" dirty="0"/>
              <a:t>89608433745</a:t>
            </a:r>
          </a:p>
          <a:p>
            <a:pPr marL="0" indent="0">
              <a:buNone/>
            </a:pPr>
            <a:endParaRPr lang="ru-RU" dirty="0"/>
          </a:p>
          <a:p>
            <a:r>
              <a:rPr lang="en-US" dirty="0">
                <a:hlinkClick r:id="rId2"/>
              </a:rPr>
              <a:t>dekanat@tolgas.ru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заполнить форму в личном кабинете обучающегося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Справка-вызов </a:t>
            </a:r>
            <a:r>
              <a:rPr lang="ru-RU" b="1" dirty="0"/>
              <a:t>НЕ выдается </a:t>
            </a:r>
            <a:r>
              <a:rPr lang="ru-RU" dirty="0"/>
              <a:t>при наличии:</a:t>
            </a:r>
          </a:p>
          <a:p>
            <a:r>
              <a:rPr lang="ru-RU" dirty="0"/>
              <a:t>Финансовой задолженности;</a:t>
            </a:r>
          </a:p>
          <a:p>
            <a:r>
              <a:rPr lang="ru-RU" dirty="0"/>
              <a:t>Академической задолженности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Единый деканат</a:t>
            </a:r>
          </a:p>
        </p:txBody>
      </p:sp>
      <p:pic>
        <p:nvPicPr>
          <p:cNvPr id="1026" name="Picture 2" descr="C:\Users\uchsec\AppData\Local\Microsoft\Windows\Temporary Internet Files\Content.Outlook\3ZZRH9UL\t_me-dekanat_tolga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572000" cy="5257800"/>
          </a:xfrm>
          <a:prstGeom prst="rect">
            <a:avLst/>
          </a:prstGeom>
          <a:noFill/>
        </p:spPr>
      </p:pic>
      <p:pic>
        <p:nvPicPr>
          <p:cNvPr id="1027" name="Picture 3" descr="C:\Users\uchsec\AppData\Local\Microsoft\Windows\Temporary Internet Files\Content.Outlook\3ZZRH9UL\IMG_223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907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6024"/>
            <a:ext cx="8686800" cy="8367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УПРАВЛЕНИЕ ПО СОПРОВОЖДЕНИЮ ОБУЧАЮЩИХСЯ «единый деканат»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059832" y="1124744"/>
            <a:ext cx="5931768" cy="547260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Контакты:</a:t>
            </a:r>
          </a:p>
          <a:p>
            <a:pPr algn="ctr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корпус Г-304, Г-300</a:t>
            </a:r>
          </a:p>
          <a:p>
            <a:pPr algn="ctr">
              <a:buNone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8(8482)22-93-56</a:t>
            </a:r>
          </a:p>
          <a:p>
            <a:pPr algn="ctr">
              <a:buNone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8(8482)22-90-34</a:t>
            </a:r>
          </a:p>
          <a:p>
            <a:pPr algn="ctr">
              <a:buNone/>
            </a:pPr>
            <a:r>
              <a:rPr lang="ru-RU" sz="1600" b="1" i="1" dirty="0">
                <a:latin typeface="Arial" pitchFamily="34" charset="0"/>
                <a:cs typeface="Arial" pitchFamily="34" charset="0"/>
              </a:rPr>
              <a:t>89608433757</a:t>
            </a:r>
          </a:p>
          <a:p>
            <a:pPr algn="ctr">
              <a:buNone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89608500657</a:t>
            </a:r>
          </a:p>
          <a:p>
            <a:pPr algn="ctr">
              <a:buNone/>
            </a:pPr>
            <a:endParaRPr lang="ru-RU" sz="1600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Электронная почта</a:t>
            </a:r>
          </a:p>
          <a:p>
            <a:pPr algn="ctr">
              <a:buNone/>
            </a:pPr>
            <a:r>
              <a:rPr lang="en-US" sz="1600" b="1" i="1" dirty="0">
                <a:latin typeface="Arial" pitchFamily="34" charset="0"/>
                <a:cs typeface="Arial" pitchFamily="34" charset="0"/>
              </a:rPr>
              <a:t>dekanat@tolgas.ru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600" b="1" i="1" dirty="0">
                <a:latin typeface="Arial" pitchFamily="34" charset="0"/>
                <a:cs typeface="Arial" pitchFamily="34" charset="0"/>
              </a:rPr>
              <a:t>ur70@bk.ru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Группа в контакте   </a:t>
            </a:r>
          </a:p>
          <a:p>
            <a:pPr algn="ctr">
              <a:buNone/>
            </a:pP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https://vk.com/dekanat_tolgas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</a:p>
          <a:p>
            <a:pPr algn="ctr">
              <a:buNone/>
            </a:pP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600" i="1" dirty="0"/>
              <a:t>Группа в </a:t>
            </a:r>
            <a:r>
              <a:rPr lang="ru-RU" sz="1600" i="1" dirty="0" err="1"/>
              <a:t>WhatsApp</a:t>
            </a:r>
            <a:r>
              <a:rPr lang="ru-RU" sz="1600" i="1" dirty="0"/>
              <a:t>: </a:t>
            </a:r>
            <a:r>
              <a:rPr lang="ru-RU" sz="1600" u="sng" dirty="0">
                <a:hlinkClick r:id="rId2"/>
              </a:rPr>
              <a:t>https://chat.whatsapp.com/IbLC3eGBXwPIqzF0k4KI6K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055" y="3284984"/>
            <a:ext cx="28803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dirty="0"/>
              <a:t>Начальник управления по сопровождению обучающихся «Единый деканат»</a:t>
            </a:r>
          </a:p>
          <a:p>
            <a:pPr algn="ctr">
              <a:buNone/>
            </a:pP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Шнякина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Юлия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Равильевна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F01C3E7-B1C2-4D74-8916-09F06098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99392"/>
            <a:ext cx="8784976" cy="1358032"/>
          </a:xfrm>
        </p:spPr>
        <p:txBody>
          <a:bodyPr>
            <a:normAutofit/>
          </a:bodyPr>
          <a:lstStyle/>
          <a:p>
            <a:r>
              <a:rPr lang="ru-RU" sz="3000" dirty="0"/>
              <a:t>Координаты для связи по вопросам научной деятельности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B53013D-A644-4F12-A036-579687DB2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4752528"/>
          </a:xfrm>
        </p:spPr>
        <p:txBody>
          <a:bodyPr>
            <a:normAutofit/>
          </a:bodyPr>
          <a:lstStyle/>
          <a:p>
            <a:r>
              <a:rPr lang="ru-RU" sz="2600" dirty="0"/>
              <a:t>Курирующий проректор – </a:t>
            </a:r>
            <a:r>
              <a:rPr lang="ru-RU" sz="2600" b="1" dirty="0"/>
              <a:t>Ольга Николаевна Наумова</a:t>
            </a:r>
          </a:p>
          <a:p>
            <a:pPr marL="0" indent="0">
              <a:buNone/>
            </a:pPr>
            <a:r>
              <a:rPr lang="ru-RU" sz="2600" dirty="0"/>
              <a:t>тел.26-12-85</a:t>
            </a:r>
          </a:p>
          <a:p>
            <a:pPr marL="0" indent="0">
              <a:buNone/>
            </a:pPr>
            <a:r>
              <a:rPr lang="en-US" sz="2600" dirty="0"/>
              <a:t>E-mail: </a:t>
            </a:r>
            <a:r>
              <a:rPr lang="en-US" sz="2600" b="1" dirty="0"/>
              <a:t>n</a:t>
            </a:r>
            <a:r>
              <a:rPr lang="ru-RU" sz="2600" b="1" dirty="0"/>
              <a:t>а</a:t>
            </a:r>
            <a:r>
              <a:rPr lang="en-US" sz="2600" b="1" dirty="0" err="1"/>
              <a:t>umovaon@t</a:t>
            </a:r>
            <a:r>
              <a:rPr lang="ru-RU" sz="2600" b="1" dirty="0"/>
              <a:t>о</a:t>
            </a:r>
            <a:r>
              <a:rPr lang="en-US" sz="2600" b="1" dirty="0"/>
              <a:t>lg</a:t>
            </a:r>
            <a:r>
              <a:rPr lang="ru-RU" sz="2600" b="1" dirty="0"/>
              <a:t>а</a:t>
            </a:r>
            <a:r>
              <a:rPr lang="en-US" sz="2600" b="1" dirty="0"/>
              <a:t>s.ru</a:t>
            </a:r>
            <a:endParaRPr lang="ru-RU" sz="2600" b="1" dirty="0"/>
          </a:p>
          <a:p>
            <a:pPr marL="0" indent="0">
              <a:buNone/>
            </a:pPr>
            <a:endParaRPr lang="ru-RU" sz="2600" dirty="0"/>
          </a:p>
          <a:p>
            <a:r>
              <a:rPr lang="ru-RU" sz="2600" dirty="0"/>
              <a:t>Начальник управления научных исследований – </a:t>
            </a:r>
          </a:p>
          <a:p>
            <a:pPr marL="0" indent="0">
              <a:buNone/>
            </a:pPr>
            <a:r>
              <a:rPr lang="ru-RU" sz="2600" b="1" dirty="0"/>
              <a:t>Вера Владимировна Степанова</a:t>
            </a:r>
          </a:p>
          <a:p>
            <a:pPr marL="0" indent="0">
              <a:buNone/>
            </a:pPr>
            <a:r>
              <a:rPr lang="ru-RU" sz="2600" dirty="0"/>
              <a:t>тел.22-92-16; 8-917-970-19-91</a:t>
            </a:r>
          </a:p>
          <a:p>
            <a:pPr marL="0" indent="0">
              <a:buNone/>
            </a:pPr>
            <a:r>
              <a:rPr lang="en-US" sz="2600" dirty="0"/>
              <a:t>E-mail: </a:t>
            </a:r>
            <a:r>
              <a:rPr lang="en-US" sz="2600" b="1" u="sng" dirty="0">
                <a:hlinkClick r:id="rId2"/>
              </a:rPr>
              <a:t>pvgus.nauka@gmail.com</a:t>
            </a:r>
            <a:r>
              <a:rPr lang="ru-RU" sz="2600" b="1" u="sng" dirty="0"/>
              <a:t>, </a:t>
            </a:r>
            <a:r>
              <a:rPr lang="en-US" sz="2600" b="1" u="sng" dirty="0" err="1"/>
              <a:t>pvgus.nauka</a:t>
            </a:r>
            <a:r>
              <a:rPr lang="en-US" sz="2600" b="1" dirty="0" err="1"/>
              <a:t>@t</a:t>
            </a:r>
            <a:r>
              <a:rPr lang="ru-RU" sz="2600" b="1" dirty="0"/>
              <a:t>о</a:t>
            </a:r>
            <a:r>
              <a:rPr lang="en-US" sz="2600" b="1" dirty="0"/>
              <a:t>lg</a:t>
            </a:r>
            <a:r>
              <a:rPr lang="ru-RU" sz="2600" b="1" dirty="0"/>
              <a:t>а</a:t>
            </a:r>
            <a:r>
              <a:rPr lang="en-US" sz="2600" b="1" dirty="0"/>
              <a:t>s.ru</a:t>
            </a:r>
            <a:endParaRPr lang="ru-RU" sz="2600" b="1" dirty="0"/>
          </a:p>
          <a:p>
            <a:pPr marL="0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00704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5CC0A9F-610A-4203-B79B-2568989C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9392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dirty="0"/>
              <a:t>Направления аспирантуры</a:t>
            </a:r>
            <a:br>
              <a:rPr lang="ru-RU" sz="3000" dirty="0"/>
            </a:br>
            <a:r>
              <a:rPr lang="ru-RU" sz="3000" dirty="0"/>
              <a:t>координаты кафедры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87B3142-94F7-48B1-952B-2B20A826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33878"/>
            <a:ext cx="8496944" cy="536798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34000"/>
              </a:lnSpc>
            </a:pPr>
            <a:r>
              <a:rPr lang="ru-RU" dirty="0"/>
              <a:t>5.2.3  Региональная и отраслевая экономика</a:t>
            </a:r>
          </a:p>
          <a:p>
            <a:pPr>
              <a:lnSpc>
                <a:spcPct val="134000"/>
              </a:lnSpc>
            </a:pPr>
            <a:r>
              <a:rPr lang="ru-RU" dirty="0"/>
              <a:t>5.2.4   Финансы</a:t>
            </a:r>
          </a:p>
          <a:p>
            <a:pPr>
              <a:lnSpc>
                <a:spcPct val="134000"/>
              </a:lnSpc>
            </a:pPr>
            <a:r>
              <a:rPr lang="ru-RU" dirty="0"/>
              <a:t>5.2.6 Менеджмент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ru-RU" b="1" dirty="0" err="1"/>
              <a:t>Скорниченко</a:t>
            </a:r>
            <a:r>
              <a:rPr lang="ru-RU" b="1" dirty="0"/>
              <a:t> Наталья Николаевна 22-95-90</a:t>
            </a:r>
          </a:p>
          <a:p>
            <a:pPr marL="0" indent="0">
              <a:lnSpc>
                <a:spcPct val="134000"/>
              </a:lnSpc>
              <a:buNone/>
            </a:pPr>
            <a:endParaRPr lang="ru-RU" dirty="0"/>
          </a:p>
          <a:p>
            <a:pPr marL="0" indent="0">
              <a:lnSpc>
                <a:spcPct val="134000"/>
              </a:lnSpc>
              <a:buNone/>
            </a:pPr>
            <a:r>
              <a:rPr lang="ru-RU" dirty="0"/>
              <a:t>2.2.11 Информационно-измерительные и управляющие системы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ru-RU" dirty="0"/>
              <a:t>2.3.1 Информационно-измерительные и управляющие системы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ru-RU" b="1" dirty="0"/>
              <a:t>- </a:t>
            </a:r>
            <a:r>
              <a:rPr lang="ru-RU" b="1" dirty="0" err="1"/>
              <a:t>Воловач</a:t>
            </a:r>
            <a:r>
              <a:rPr lang="ru-RU" b="1" dirty="0"/>
              <a:t> Владимир Иванович 48-65-70</a:t>
            </a:r>
          </a:p>
          <a:p>
            <a:pPr>
              <a:lnSpc>
                <a:spcPct val="134000"/>
              </a:lnSpc>
            </a:pPr>
            <a:endParaRPr lang="ru-RU" dirty="0"/>
          </a:p>
          <a:p>
            <a:pPr>
              <a:lnSpc>
                <a:spcPct val="134000"/>
              </a:lnSpc>
            </a:pPr>
            <a:r>
              <a:rPr lang="ru-RU" dirty="0"/>
              <a:t>2.4.2 Электротехнические комплексы и системы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ru-RU" b="1" dirty="0"/>
              <a:t>- Горшков Борис Михайлович, Пудовкина Надежда Геннадьевна 48-63-49</a:t>
            </a:r>
          </a:p>
          <a:p>
            <a:pPr>
              <a:lnSpc>
                <a:spcPct val="134000"/>
              </a:lnSpc>
            </a:pPr>
            <a:endParaRPr lang="ru-RU" dirty="0"/>
          </a:p>
          <a:p>
            <a:pPr>
              <a:lnSpc>
                <a:spcPct val="134000"/>
              </a:lnSpc>
            </a:pPr>
            <a:r>
              <a:rPr lang="ru-RU" dirty="0"/>
              <a:t>5.10.3 Виды искусства (Техническая эстетика и дизайн)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ru-RU" b="1" dirty="0"/>
              <a:t>- </a:t>
            </a:r>
            <a:r>
              <a:rPr lang="ru-RU" b="1" dirty="0" err="1"/>
              <a:t>Белько</a:t>
            </a:r>
            <a:r>
              <a:rPr lang="ru-RU" b="1" dirty="0"/>
              <a:t> Татьяна Васильевна 48-45-93</a:t>
            </a:r>
          </a:p>
          <a:p>
            <a:pPr>
              <a:lnSpc>
                <a:spcPct val="134000"/>
              </a:lnSpc>
            </a:pPr>
            <a:endParaRPr lang="ru-RU" dirty="0"/>
          </a:p>
          <a:p>
            <a:pPr>
              <a:lnSpc>
                <a:spcPct val="134000"/>
              </a:lnSpc>
            </a:pPr>
            <a:r>
              <a:rPr lang="ru-RU" dirty="0"/>
              <a:t> 5.2.2   Математические, статистические и инструментальные методы в экономике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ru-RU" b="1" dirty="0"/>
              <a:t>- </a:t>
            </a:r>
            <a:r>
              <a:rPr lang="ru-RU" b="1" dirty="0" err="1"/>
              <a:t>Филлипова</a:t>
            </a:r>
            <a:r>
              <a:rPr lang="ru-RU" b="1" dirty="0"/>
              <a:t> Ольга Александровна 22-91-08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23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5BAFA-C48D-4C73-B2C1-854802FD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85" y="184969"/>
            <a:ext cx="8686800" cy="841248"/>
          </a:xfrm>
        </p:spPr>
        <p:txBody>
          <a:bodyPr/>
          <a:lstStyle/>
          <a:p>
            <a:r>
              <a:rPr lang="ru-RU" dirty="0"/>
              <a:t>Расписание занятий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3682CBD-0EC8-4B70-A85F-119A85FF21A1}"/>
              </a:ext>
            </a:extLst>
          </p:cNvPr>
          <p:cNvSpPr txBox="1">
            <a:spLocks/>
          </p:cNvSpPr>
          <p:nvPr/>
        </p:nvSpPr>
        <p:spPr>
          <a:xfrm>
            <a:off x="297585" y="1412776"/>
            <a:ext cx="6083714" cy="773118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cap="none" dirty="0"/>
              <a:t>Ссылка для просмотра расписания на сайте ПВГУС </a:t>
            </a:r>
            <a:r>
              <a:rPr lang="en-US" cap="none" dirty="0"/>
              <a:t>https://www.tolgas.ru/services/raspisanie/</a:t>
            </a:r>
            <a:endParaRPr lang="ru-RU" cap="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DF13F1-80D4-4523-880C-B9C77AB4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94" y="2185894"/>
            <a:ext cx="8634935" cy="435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4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64C45B5-3B78-4EEA-9EA8-49D2C675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68760"/>
            <a:ext cx="8424936" cy="1061006"/>
          </a:xfrm>
        </p:spPr>
        <p:txBody>
          <a:bodyPr>
            <a:normAutofit fontScale="90000"/>
          </a:bodyPr>
          <a:lstStyle/>
          <a:p>
            <a:r>
              <a:rPr lang="ru-RU" sz="2800" cap="none" dirty="0"/>
              <a:t>Ссылка на сайте ПВГУС</a:t>
            </a:r>
            <a:br>
              <a:rPr lang="ru-RU" sz="2800" cap="none" dirty="0"/>
            </a:br>
            <a:r>
              <a:rPr lang="en-US" sz="2800" cap="none" dirty="0"/>
              <a:t>https://www.tolgas.ru/org_structura/uni/aspirantura/</a:t>
            </a:r>
            <a:endParaRPr lang="ru-RU" sz="2800" cap="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8E323B-3C2C-472D-BFE5-E71A8EFFC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25" y="2508269"/>
            <a:ext cx="7101950" cy="403070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1AB81CE-421D-4AFD-BFC1-BB631463F34C}"/>
              </a:ext>
            </a:extLst>
          </p:cNvPr>
          <p:cNvSpPr txBox="1">
            <a:spLocks/>
          </p:cNvSpPr>
          <p:nvPr/>
        </p:nvSpPr>
        <p:spPr>
          <a:xfrm>
            <a:off x="251520" y="0"/>
            <a:ext cx="9354092" cy="10610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cap="none" dirty="0"/>
              <a:t>Информация об обучении в Аспирантуре</a:t>
            </a:r>
          </a:p>
        </p:txBody>
      </p:sp>
    </p:spTree>
    <p:extLst>
      <p:ext uri="{BB962C8B-B14F-4D97-AF65-F5344CB8AC3E}">
        <p14:creationId xmlns:p14="http://schemas.microsoft.com/office/powerpoint/2010/main" val="114994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D6C4A-541B-4554-892F-88210B7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1184"/>
            <a:ext cx="8686800" cy="841248"/>
          </a:xfrm>
        </p:spPr>
        <p:txBody>
          <a:bodyPr>
            <a:noAutofit/>
          </a:bodyPr>
          <a:lstStyle/>
          <a:p>
            <a:r>
              <a:rPr lang="ru-RU" sz="2600" dirty="0">
                <a:effectLst/>
              </a:rPr>
              <a:t>Информация о реализуемых образовательных программах</a:t>
            </a:r>
            <a:endParaRPr lang="ru-RU" sz="2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641F900-C366-4AF5-BD3C-30E37715E79F}"/>
              </a:ext>
            </a:extLst>
          </p:cNvPr>
          <p:cNvSpPr txBox="1">
            <a:spLocks/>
          </p:cNvSpPr>
          <p:nvPr/>
        </p:nvSpPr>
        <p:spPr>
          <a:xfrm>
            <a:off x="228600" y="1090565"/>
            <a:ext cx="10515600" cy="113922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cap="none" dirty="0"/>
              <a:t>Доступ по ссылке </a:t>
            </a:r>
          </a:p>
          <a:p>
            <a:r>
              <a:rPr lang="en-US" sz="2600" cap="none" dirty="0"/>
              <a:t>https://www.tolgas.ru/sveden/education/</a:t>
            </a:r>
            <a:endParaRPr lang="ru-RU" sz="2600" cap="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6359D9-BFDF-418F-9A2B-8E819597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4" y="2506059"/>
            <a:ext cx="8150352" cy="39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86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3127</TotalTime>
  <Words>451</Words>
  <Application>Microsoft Office PowerPoint</Application>
  <PresentationFormat>Экран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Franklin Gothic Book</vt:lpstr>
      <vt:lpstr>Franklin Gothic Medium</vt:lpstr>
      <vt:lpstr>Verdana</vt:lpstr>
      <vt:lpstr>Wingdings 2</vt:lpstr>
      <vt:lpstr>Трек</vt:lpstr>
      <vt:lpstr>График учебного процесса (на 2022/2023 гг)</vt:lpstr>
      <vt:lpstr>СПРАВКА-ВЫЗОВ</vt:lpstr>
      <vt:lpstr>Единый деканат</vt:lpstr>
      <vt:lpstr>УПРАВЛЕНИЕ ПО СОПРОВОЖДЕНИЮ ОБУЧАЮЩИХСЯ «единый деканат» </vt:lpstr>
      <vt:lpstr>Координаты для связи по вопросам научной деятельности</vt:lpstr>
      <vt:lpstr>Направления аспирантуры координаты кафедры</vt:lpstr>
      <vt:lpstr>Расписание занятий</vt:lpstr>
      <vt:lpstr>Ссылка на сайте ПВГУС https://www.tolgas.ru/org_structura/uni/aspirantura/</vt:lpstr>
      <vt:lpstr>Информация о реализуемых образовательных программах</vt:lpstr>
      <vt:lpstr>Доступ по ссылке  https://www.tolgas.ru/sveden/education/eduaccred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УНИ</dc:creator>
  <cp:lastModifiedBy>User</cp:lastModifiedBy>
  <cp:revision>124</cp:revision>
  <dcterms:created xsi:type="dcterms:W3CDTF">2021-11-07T05:42:26Z</dcterms:created>
  <dcterms:modified xsi:type="dcterms:W3CDTF">2023-01-23T08:03:39Z</dcterms:modified>
</cp:coreProperties>
</file>